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7"/>
  </p:notesMasterIdLst>
  <p:sldIdLst>
    <p:sldId id="437" r:id="rId2"/>
    <p:sldId id="444" r:id="rId3"/>
    <p:sldId id="445" r:id="rId4"/>
    <p:sldId id="446" r:id="rId5"/>
    <p:sldId id="44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94" r:id="rId23"/>
    <p:sldId id="464" r:id="rId24"/>
    <p:sldId id="402" r:id="rId25"/>
    <p:sldId id="465" r:id="rId26"/>
    <p:sldId id="481" r:id="rId27"/>
    <p:sldId id="482" r:id="rId28"/>
    <p:sldId id="483" r:id="rId29"/>
    <p:sldId id="484" r:id="rId30"/>
    <p:sldId id="485" r:id="rId31"/>
    <p:sldId id="486" r:id="rId32"/>
    <p:sldId id="493" r:id="rId33"/>
    <p:sldId id="487" r:id="rId34"/>
    <p:sldId id="488" r:id="rId35"/>
    <p:sldId id="48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>
      <p:ext uri="{19B8F6BF-5375-455C-9EA6-DF929625EA0E}">
        <p15:presenceInfo xmlns:p15="http://schemas.microsoft.com/office/powerpoint/2012/main" userId="ami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F62"/>
    <a:srgbClr val="242424"/>
    <a:srgbClr val="728574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20-08-24T00:48:26.5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16175 10918 0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7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12103"/>
            <a:ext cx="2339752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91191" y="862556"/>
            <a:ext cx="8412542" cy="551467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58188" y="6550025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1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4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3076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79" r:id="rId3"/>
    <p:sldLayoutId id="2147483680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eclipse.or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ko-KR" alt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 시작하기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33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다른 프로그래밍 언어는 플랫폼 종속</a:t>
            </a:r>
            <a:endParaRPr lang="en-US" altLang="ko-KR" dirty="0"/>
          </a:p>
          <a:p>
            <a:pPr lvl="2"/>
            <a:r>
              <a:rPr lang="ko-KR" altLang="en-US" dirty="0"/>
              <a:t>하드웨어 아키텍처</a:t>
            </a:r>
            <a:r>
              <a:rPr lang="en-US" altLang="ko-KR" dirty="0"/>
              <a:t>(CPU)</a:t>
            </a:r>
            <a:r>
              <a:rPr lang="ko-KR" altLang="en-US" dirty="0"/>
              <a:t>에 따라 사용하는 기계어 종류가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r>
              <a:rPr lang="ko-KR" altLang="en-US" dirty="0"/>
              <a:t>운영체제마다 사용하는 응용 프로그래밍 인터페이스</a:t>
            </a:r>
            <a:r>
              <a:rPr lang="en-US" altLang="ko-KR" dirty="0"/>
              <a:t>(API, Application Programming Interface)</a:t>
            </a:r>
            <a:r>
              <a:rPr lang="ko-KR" altLang="en-US" dirty="0"/>
              <a:t>와 실행 파일 형식이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r>
              <a:rPr lang="ko-KR" altLang="en-US" dirty="0"/>
              <a:t>프로그램을 실행하려면 운영체제가 제어하는 메모리를 사용해야 하는데</a:t>
            </a:r>
            <a:r>
              <a:rPr lang="en-US" altLang="ko-KR" dirty="0"/>
              <a:t>, </a:t>
            </a:r>
            <a:r>
              <a:rPr lang="ko-KR" altLang="en-US" dirty="0"/>
              <a:t>운영체제마다 메모리를 관리하는 방식이 다르다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자바는 자바 가상 머신</a:t>
            </a:r>
            <a:r>
              <a:rPr lang="en-US" altLang="ko-KR" dirty="0"/>
              <a:t>(JVM)</a:t>
            </a:r>
            <a:r>
              <a:rPr lang="ko-KR" altLang="en-US" dirty="0"/>
              <a:t>을 사용하기 때문에 플랫폼 독립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6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가상 </a:t>
            </a:r>
            <a:r>
              <a:rPr lang="ko-KR" altLang="en-US" dirty="0" err="1"/>
              <a:t>머신은</a:t>
            </a:r>
            <a:r>
              <a:rPr lang="ko-KR" altLang="en-US" dirty="0"/>
              <a:t> 통역관 역할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4" y="1333152"/>
            <a:ext cx="7610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영어에 해당하는 바이트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9" y="1479382"/>
            <a:ext cx="75914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통역관에 대응하는 </a:t>
            </a:r>
            <a:r>
              <a:rPr lang="en-US" altLang="ko-KR" dirty="0"/>
              <a:t>JVM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9658"/>
            <a:ext cx="7648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JDK </a:t>
            </a:r>
            <a:r>
              <a:rPr lang="ko-KR" altLang="en-US" dirty="0">
                <a:solidFill>
                  <a:srgbClr val="FF0000"/>
                </a:solidFill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대표적인 자바 에디션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3857"/>
            <a:ext cx="7648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9" y="1394645"/>
            <a:ext cx="3595268" cy="28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5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오라클 다운로드 사이트에 접속하기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6073"/>
            <a:ext cx="7817252" cy="3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2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선택과 라이선스 동의 및 다운로드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1" y="1315734"/>
            <a:ext cx="7849003" cy="49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0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설치 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2" y="1216647"/>
            <a:ext cx="8122693" cy="33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5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가 설치된 폴더</a:t>
            </a:r>
            <a:endParaRPr lang="en-US" altLang="ko-KR" dirty="0"/>
          </a:p>
          <a:p>
            <a:pPr lvl="1"/>
            <a:r>
              <a:rPr lang="en-US" altLang="ko-KR" dirty="0"/>
              <a:t>C:\Program Files\Java\</a:t>
            </a:r>
            <a:r>
              <a:rPr lang="en-US" altLang="ko-KR" dirty="0" err="1"/>
              <a:t>jdk</a:t>
            </a:r>
            <a:r>
              <a:rPr lang="ko-KR" altLang="en-US" dirty="0"/>
              <a:t>버전번호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폴더에서도 자바를 사용하려면 </a:t>
            </a:r>
            <a:r>
              <a:rPr lang="en-US" altLang="ko-KR" dirty="0"/>
              <a:t>JDK</a:t>
            </a:r>
            <a:r>
              <a:rPr lang="ko-KR" altLang="en-US" dirty="0"/>
              <a:t>가 설치된 폴더를 환경 변수로 등록해야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93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컴퓨터와 인간 사이를 연결할 수 있는 매개체이며 컴퓨터에 작업을 시키기 위한 도구</a:t>
            </a:r>
            <a:endParaRPr lang="en-US" altLang="ko-KR" dirty="0"/>
          </a:p>
          <a:p>
            <a:r>
              <a:rPr lang="ko-KR" altLang="en-US" dirty="0"/>
              <a:t>기계어인 저급 언어부터 자연어에 가까운 고급 언어까지 다양</a:t>
            </a:r>
          </a:p>
          <a:p>
            <a:r>
              <a:rPr lang="ko-KR" altLang="en-US" dirty="0"/>
              <a:t>보통 프로그래밍 언어라고 하면 고급 언어를 의미하는데 </a:t>
            </a:r>
            <a:r>
              <a:rPr lang="en-US" altLang="ko-KR" dirty="0"/>
              <a:t>C, C++, </a:t>
            </a:r>
            <a:r>
              <a:rPr lang="ko-KR" altLang="en-US" dirty="0"/>
              <a:t>자바</a:t>
            </a:r>
            <a:r>
              <a:rPr lang="en-US" altLang="ko-KR" dirty="0"/>
              <a:t>(Java)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고급 언어로 작성한 소스 코드는</a:t>
            </a:r>
            <a:r>
              <a:rPr lang="en-US" altLang="ko-KR" dirty="0"/>
              <a:t> </a:t>
            </a:r>
            <a:r>
              <a:rPr lang="ko-KR" altLang="en-US" dirty="0"/>
              <a:t>컴파일러</a:t>
            </a:r>
            <a:r>
              <a:rPr lang="en-US" altLang="ko-KR" dirty="0"/>
              <a:t>(Compiler)</a:t>
            </a:r>
            <a:r>
              <a:rPr lang="ko-KR" altLang="en-US" dirty="0"/>
              <a:t>라는 시스템 소프트웨어를 이용해 먼저 기계어로 구성된 실행 코드로 변환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37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33920" y="871101"/>
            <a:ext cx="8412542" cy="551467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6" y="1328800"/>
            <a:ext cx="7829952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2" y="1285737"/>
            <a:ext cx="7170721" cy="50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416847"/>
            <a:ext cx="3864772" cy="22030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08" y="1412425"/>
            <a:ext cx="4472648" cy="2207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789" y="3845597"/>
            <a:ext cx="4934366" cy="23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7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환경 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5" y="1335585"/>
            <a:ext cx="4870700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95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매우 간단한 자바 프로그램은 메모장에서 </a:t>
            </a:r>
            <a:r>
              <a:rPr lang="en-US" altLang="ko-KR" dirty="0"/>
              <a:t>.java </a:t>
            </a:r>
            <a:r>
              <a:rPr lang="ko-KR" altLang="en-US" dirty="0"/>
              <a:t>파일로 작성한 후 컴파일 가능</a:t>
            </a:r>
            <a:endParaRPr lang="en-US" altLang="ko-KR" dirty="0"/>
          </a:p>
          <a:p>
            <a:pPr lvl="1"/>
            <a:r>
              <a:rPr lang="ko-KR" altLang="en-US" dirty="0"/>
              <a:t>하지만 여러 개의 파일로 된 프로젝트라면 메모장만으로는 어렵다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메모장 대신에 통합 개발 환경</a:t>
            </a:r>
            <a:r>
              <a:rPr lang="en-US" altLang="ko-KR" dirty="0"/>
              <a:t>(IDE, Integrated Development Environment)</a:t>
            </a:r>
            <a:r>
              <a:rPr lang="ko-KR" altLang="en-US" dirty="0"/>
              <a:t>을 이용하면 효율적으로 관리 가능</a:t>
            </a:r>
            <a:endParaRPr lang="en-US" altLang="ko-KR" dirty="0"/>
          </a:p>
          <a:p>
            <a:pPr lvl="1"/>
            <a:r>
              <a:rPr lang="ko-KR" altLang="en-US" dirty="0"/>
              <a:t>대표적인 자바 통합 개발 환경은 이클립스</a:t>
            </a:r>
            <a:r>
              <a:rPr lang="en-US" altLang="ko-KR" dirty="0"/>
              <a:t>, </a:t>
            </a:r>
            <a:r>
              <a:rPr lang="ko-KR" altLang="en-US" dirty="0" err="1"/>
              <a:t>넷빈즈</a:t>
            </a:r>
            <a:r>
              <a:rPr lang="en-US" altLang="ko-KR" dirty="0"/>
              <a:t>(NetBeans),</a:t>
            </a:r>
            <a:r>
              <a:rPr lang="ko-KR" altLang="en-US" dirty="0"/>
              <a:t> 인텔리</a:t>
            </a:r>
            <a:r>
              <a:rPr lang="en-US" altLang="ko-KR" dirty="0"/>
              <a:t>J </a:t>
            </a:r>
            <a:r>
              <a:rPr lang="ko-KR" altLang="en-US" dirty="0"/>
              <a:t>아이디어</a:t>
            </a:r>
            <a:r>
              <a:rPr lang="en-US" altLang="ko-KR" dirty="0"/>
              <a:t>(IntelliJ IDEA)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여기서는 인텔리</a:t>
            </a:r>
            <a:r>
              <a:rPr lang="en-US" altLang="ko-KR" dirty="0"/>
              <a:t>J </a:t>
            </a:r>
            <a:r>
              <a:rPr lang="ko-KR" altLang="en-US" dirty="0"/>
              <a:t>아이디어를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인텔리</a:t>
            </a:r>
            <a:r>
              <a:rPr lang="en-US" altLang="ko-KR" dirty="0"/>
              <a:t>J </a:t>
            </a:r>
            <a:r>
              <a:rPr lang="ko-KR" altLang="en-US" dirty="0"/>
              <a:t>아이디어는 저장 버튼이 없고 편집한 코드는 자동으로 저장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8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https://www.eclipse.org</a:t>
            </a:r>
            <a:r>
              <a:rPr lang="en-US" altLang="ko-KR" dirty="0"/>
              <a:t>)</a:t>
            </a:r>
            <a:r>
              <a:rPr lang="ko-KR" altLang="en-US" dirty="0"/>
              <a:t>에 접속하여 설치 파일 다운로드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" y="1713541"/>
            <a:ext cx="595395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0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다운로드한 파일의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6" y="1587441"/>
            <a:ext cx="6386953" cy="45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이클립스 작업공간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3" y="1652406"/>
            <a:ext cx="5973009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  <a:endParaRPr lang="en-US" altLang="ko-KR" dirty="0"/>
          </a:p>
          <a:p>
            <a:pPr lvl="1"/>
            <a:r>
              <a:rPr lang="ko-KR" altLang="en-US" dirty="0"/>
              <a:t>필요한 라이브러리 클래스의 자동 </a:t>
            </a:r>
            <a:r>
              <a:rPr lang="ko-KR" altLang="en-US" dirty="0" err="1"/>
              <a:t>임포트</a:t>
            </a:r>
            <a:r>
              <a:rPr lang="ko-KR" altLang="en-US" dirty="0"/>
              <a:t> 및 작성한 소스 코드를 자동 </a:t>
            </a:r>
            <a:r>
              <a:rPr lang="ko-KR" altLang="en-US" dirty="0" err="1"/>
              <a:t>포맷팅</a:t>
            </a:r>
            <a:endParaRPr lang="en-US" altLang="ko-KR" dirty="0"/>
          </a:p>
          <a:p>
            <a:pPr lvl="1"/>
            <a:r>
              <a:rPr lang="en-US" altLang="ko-KR" dirty="0"/>
              <a:t>[Window]-[Preferences]</a:t>
            </a:r>
            <a:r>
              <a:rPr lang="ko-KR" altLang="en-US" dirty="0"/>
              <a:t>를 클릭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3" y="2024079"/>
            <a:ext cx="694469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2" y="862556"/>
            <a:ext cx="6328184" cy="5390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퍼스펙티브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36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고급 프로그래밍 언어의 실행 과정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5" y="1537173"/>
            <a:ext cx="7648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91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코드 박스 활용 및 단축키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75" y="459086"/>
            <a:ext cx="4485158" cy="2870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" y="2718490"/>
            <a:ext cx="5756146" cy="35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Hello </a:t>
            </a:r>
            <a:r>
              <a:rPr lang="ko-KR" altLang="en-US" dirty="0">
                <a:solidFill>
                  <a:srgbClr val="FF0000"/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0" dirty="0"/>
              <a:t>프로젝트 생성</a:t>
            </a:r>
            <a:r>
              <a:rPr lang="ko-KR" altLang="en-US" dirty="0"/>
              <a:t> 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4" y="1331710"/>
            <a:ext cx="6687483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5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0" dirty="0"/>
              <a:t>패키지 생성</a:t>
            </a:r>
            <a:r>
              <a:rPr lang="ko-KR" altLang="en-US" dirty="0"/>
              <a:t> 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0" y="1343084"/>
            <a:ext cx="780206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93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97737"/>
            <a:ext cx="8101351" cy="44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저장 및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78113"/>
            <a:ext cx="8069247" cy="33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8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저장 및 실행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7" y="1341169"/>
            <a:ext cx="563958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  <a:endParaRPr lang="en-US" altLang="ko-KR" dirty="0"/>
          </a:p>
          <a:p>
            <a:pPr lvl="1"/>
            <a:r>
              <a:rPr lang="ko-KR" altLang="en-US" dirty="0" err="1"/>
              <a:t>선마이크로시스템즈</a:t>
            </a:r>
            <a:r>
              <a:rPr lang="en-US" altLang="ko-KR" dirty="0"/>
              <a:t>(Sun Microsystems)</a:t>
            </a:r>
            <a:r>
              <a:rPr lang="ko-KR" altLang="en-US" dirty="0"/>
              <a:t>의 제임스 고슬링</a:t>
            </a:r>
            <a:r>
              <a:rPr lang="en-US" altLang="ko-KR" dirty="0"/>
              <a:t>(James Gosling)</a:t>
            </a:r>
            <a:endParaRPr lang="ko-KR" altLang="en-US" dirty="0"/>
          </a:p>
          <a:p>
            <a:pPr lvl="1"/>
            <a:r>
              <a:rPr lang="ko-KR" altLang="en-US" dirty="0"/>
              <a:t>자바의 전신은 </a:t>
            </a:r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</a:t>
            </a:r>
            <a:r>
              <a:rPr lang="ko-KR" altLang="en-US" dirty="0"/>
              <a:t>로 탄생한 객체 지향 언어인 오크</a:t>
            </a:r>
            <a:r>
              <a:rPr lang="en-US" altLang="ko-KR" dirty="0"/>
              <a:t>(Oak)</a:t>
            </a:r>
            <a:endParaRPr lang="ko-KR" altLang="en-US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인터넷과 웹이 엄청난 속도로 발전</a:t>
            </a:r>
          </a:p>
          <a:p>
            <a:pPr lvl="1"/>
            <a:r>
              <a:rPr lang="ko-KR" altLang="en-US" dirty="0"/>
              <a:t>인터넷 환경에 적합하도록 오크를 새롭게 설계한 후 </a:t>
            </a:r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Java</a:t>
            </a:r>
            <a:r>
              <a:rPr lang="ko-KR" altLang="en-US" dirty="0"/>
              <a:t>라는 이름으로 발표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자바 </a:t>
            </a:r>
            <a:r>
              <a:rPr lang="en-US" altLang="ko-KR" dirty="0"/>
              <a:t>1.0</a:t>
            </a:r>
            <a:r>
              <a:rPr lang="ko-KR" altLang="en-US" dirty="0"/>
              <a:t>을 발표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1.2~1.4</a:t>
            </a:r>
            <a:r>
              <a:rPr lang="ko-KR" altLang="en-US" dirty="0"/>
              <a:t>를 자바 </a:t>
            </a:r>
            <a:r>
              <a:rPr lang="en-US" altLang="ko-KR" dirty="0"/>
              <a:t>2</a:t>
            </a:r>
            <a:r>
              <a:rPr lang="ko-KR" altLang="en-US" dirty="0"/>
              <a:t>라고도 하는데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en-US" altLang="ko-KR" dirty="0"/>
              <a:t>1.5</a:t>
            </a:r>
            <a:r>
              <a:rPr lang="ko-KR" altLang="en-US" dirty="0"/>
              <a:t>부터는 </a:t>
            </a:r>
            <a:r>
              <a:rPr lang="en-US" altLang="ko-KR" dirty="0"/>
              <a:t>1</a:t>
            </a:r>
            <a:r>
              <a:rPr lang="ko-KR" altLang="en-US" dirty="0"/>
              <a:t>을 빼고 단순하게 자바 </a:t>
            </a:r>
            <a:r>
              <a:rPr lang="en-US" altLang="ko-KR" dirty="0"/>
              <a:t>5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자바 </a:t>
            </a:r>
            <a:r>
              <a:rPr lang="en-US" altLang="ko-KR" dirty="0"/>
              <a:t>1.6</a:t>
            </a:r>
            <a:r>
              <a:rPr lang="ko-KR" altLang="en-US" dirty="0"/>
              <a:t>은 자바 </a:t>
            </a:r>
            <a:r>
              <a:rPr lang="en-US" altLang="ko-KR" dirty="0"/>
              <a:t>6 </a:t>
            </a:r>
            <a:r>
              <a:rPr lang="ko-KR" altLang="en-US" dirty="0"/>
              <a:t>등으로 지칭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5" y="3494606"/>
            <a:ext cx="7855354" cy="444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5823000" y="3930480"/>
              <a:ext cx="360" cy="3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7160" y="386712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95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</a:p>
        </p:txBody>
      </p:sp>
      <p:pic>
        <p:nvPicPr>
          <p:cNvPr id="4" name="_x258759192" descr="EMB000014f42d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62" y="2531030"/>
            <a:ext cx="4155084" cy="36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3530"/>
            <a:ext cx="5296804" cy="27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프로그램 점유율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663" y="4345225"/>
            <a:ext cx="1639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www.tiobe.com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3886"/>
            <a:ext cx="7785500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활용 분야</a:t>
            </a:r>
            <a:endParaRPr lang="en-US" altLang="ko-KR" dirty="0"/>
          </a:p>
          <a:p>
            <a:pPr lvl="1"/>
            <a:r>
              <a:rPr lang="ko-KR" altLang="en-US" dirty="0"/>
              <a:t>웹 애플리케이션은 물론 </a:t>
            </a:r>
            <a:r>
              <a:rPr lang="en-US" altLang="ko-KR" dirty="0"/>
              <a:t>CRM, ERP, SCM </a:t>
            </a:r>
            <a:r>
              <a:rPr lang="ko-KR" altLang="en-US" dirty="0"/>
              <a:t>등 기업용 애플리케이션</a:t>
            </a:r>
            <a:endParaRPr lang="en-US" altLang="ko-KR" dirty="0"/>
          </a:p>
          <a:p>
            <a:pPr lvl="1"/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en-US" altLang="ko-KR" dirty="0"/>
              <a:t>, </a:t>
            </a:r>
            <a:r>
              <a:rPr lang="ko-KR" altLang="en-US" dirty="0"/>
              <a:t>소셜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 err="1"/>
              <a:t>사물인터넷</a:t>
            </a:r>
            <a:r>
              <a:rPr lang="en-US" altLang="ko-KR" dirty="0"/>
              <a:t> </a:t>
            </a:r>
            <a:r>
              <a:rPr lang="ko-KR" altLang="en-US" dirty="0"/>
              <a:t>등 혁신 기술에서 </a:t>
            </a:r>
            <a:r>
              <a:rPr lang="ko-KR" altLang="en-US" dirty="0" err="1"/>
              <a:t>커넥티드</a:t>
            </a:r>
            <a:r>
              <a:rPr lang="ko-KR" altLang="en-US" dirty="0"/>
              <a:t> 카</a:t>
            </a:r>
            <a:r>
              <a:rPr lang="en-US" altLang="ko-KR" dirty="0"/>
              <a:t>, </a:t>
            </a:r>
            <a:r>
              <a:rPr lang="ko-KR" altLang="en-US" dirty="0"/>
              <a:t>스마트폰 및 비디오 게임까지 일상생활과 업무 환경 전반에 밀접하게 연관</a:t>
            </a:r>
            <a:endParaRPr lang="en-US" altLang="ko-KR" dirty="0"/>
          </a:p>
          <a:p>
            <a:pPr lvl="1"/>
            <a:r>
              <a:rPr lang="ko-KR" altLang="en-US" dirty="0"/>
              <a:t>심지어 전 세계 해양 정보 수집</a:t>
            </a:r>
            <a:r>
              <a:rPr lang="en-US" altLang="ko-KR" dirty="0"/>
              <a:t>, </a:t>
            </a:r>
            <a:r>
              <a:rPr lang="ko-KR" altLang="en-US" dirty="0"/>
              <a:t>인간 두뇌와 </a:t>
            </a:r>
            <a:r>
              <a:rPr lang="ko-KR" altLang="en-US" dirty="0" err="1"/>
              <a:t>근골격계</a:t>
            </a:r>
            <a:r>
              <a:rPr lang="ko-KR" altLang="en-US" dirty="0"/>
              <a:t> 연구 등에도 다양하게 활용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6" y="2533439"/>
            <a:ext cx="2941333" cy="28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프로그램 종류</a:t>
            </a:r>
            <a:endParaRPr lang="en-US" altLang="ko-KR" dirty="0"/>
          </a:p>
          <a:p>
            <a:pPr lvl="1"/>
            <a:r>
              <a:rPr lang="ko-KR" altLang="en-US" dirty="0"/>
              <a:t>자바 애플리케이션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자바 애플릿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97" y="1378259"/>
            <a:ext cx="3221848" cy="1954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70" y="4178126"/>
            <a:ext cx="6636118" cy="17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자바 프로그램 종류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ko-KR" altLang="en-US" dirty="0" err="1"/>
              <a:t>서브릿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JSP</a:t>
            </a:r>
          </a:p>
          <a:p>
            <a:pPr lvl="1"/>
            <a:r>
              <a:rPr lang="ko-KR" altLang="en-US" dirty="0"/>
              <a:t>자바 </a:t>
            </a:r>
            <a:r>
              <a:rPr lang="ko-KR" altLang="en-US" dirty="0" err="1"/>
              <a:t>빈즈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5" y="1645271"/>
            <a:ext cx="7026058" cy="17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3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3016</TotalTime>
  <Words>584</Words>
  <Application>Microsoft Office PowerPoint</Application>
  <PresentationFormat>화면 슬라이드 쇼(4:3)</PresentationFormat>
  <Paragraphs>127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HY견명조</vt:lpstr>
      <vt:lpstr>HY헤드라인M</vt:lpstr>
      <vt:lpstr>맑은 고딕</vt:lpstr>
      <vt:lpstr>Arial</vt:lpstr>
      <vt:lpstr>Wingdings</vt:lpstr>
      <vt:lpstr>2_Office 테마</vt:lpstr>
      <vt:lpstr>자바 시작하기</vt:lpstr>
      <vt:lpstr>프로그래밍 언어</vt:lpstr>
      <vt:lpstr>프로그래밍 언어</vt:lpstr>
      <vt:lpstr>자바 소개</vt:lpstr>
      <vt:lpstr>자바 소개</vt:lpstr>
      <vt:lpstr>자바 소개</vt:lpstr>
      <vt:lpstr>자바 소개</vt:lpstr>
      <vt:lpstr>자바 소개</vt:lpstr>
      <vt:lpstr>자바 소개</vt:lpstr>
      <vt:lpstr>자바 가상 머신</vt:lpstr>
      <vt:lpstr>자바 가상 머신</vt:lpstr>
      <vt:lpstr>자바 가상 머신</vt:lpstr>
      <vt:lpstr>자바 가상 머신</vt:lpstr>
      <vt:lpstr>JDK 설치</vt:lpstr>
      <vt:lpstr>JDK 설치</vt:lpstr>
      <vt:lpstr>JDK 설치</vt:lpstr>
      <vt:lpstr>JDK 설치</vt:lpstr>
      <vt:lpstr>JDK 설치</vt:lpstr>
      <vt:lpstr>자바 환경 변수 설정</vt:lpstr>
      <vt:lpstr>자바 환경 변수 설정</vt:lpstr>
      <vt:lpstr>자바 환경 변수 설정</vt:lpstr>
      <vt:lpstr>자바 환경 변수 설정</vt:lpstr>
      <vt:lpstr>자바 환경 변수 설정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통합 개발 환경</vt:lpstr>
      <vt:lpstr>Hello 프로그래밍</vt:lpstr>
      <vt:lpstr>Hello 프로그래밍</vt:lpstr>
      <vt:lpstr>Hello 프로그래밍</vt:lpstr>
      <vt:lpstr>Hello 프로그래밍</vt:lpstr>
      <vt:lpstr>Hello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Dong Hyun Kim</cp:lastModifiedBy>
  <cp:revision>303</cp:revision>
  <cp:lastPrinted>2020-08-24T07:06:55Z</cp:lastPrinted>
  <dcterms:created xsi:type="dcterms:W3CDTF">2017-01-09T05:29:11Z</dcterms:created>
  <dcterms:modified xsi:type="dcterms:W3CDTF">2022-03-14T08:12:41Z</dcterms:modified>
</cp:coreProperties>
</file>